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62" r:id="rId2"/>
    <p:sldId id="263" r:id="rId3"/>
    <p:sldId id="264" r:id="rId4"/>
    <p:sldId id="265" r:id="rId5"/>
    <p:sldId id="266" r:id="rId6"/>
    <p:sldId id="267"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D5ECBC-3F64-4F24-864F-A96ABBB275AA}" type="datetimeFigureOut">
              <a:rPr lang="ar-IQ" smtClean="0"/>
              <a:t>26/04/1441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C466D9-B2D1-4E77-9F01-FC89E80595B1}" type="slidenum">
              <a:rPr lang="ar-IQ" smtClean="0"/>
              <a:t>‹#›</a:t>
            </a:fld>
            <a:endParaRPr lang="ar-IQ"/>
          </a:p>
        </p:txBody>
      </p:sp>
    </p:spTree>
    <p:extLst>
      <p:ext uri="{BB962C8B-B14F-4D97-AF65-F5344CB8AC3E}">
        <p14:creationId xmlns:p14="http://schemas.microsoft.com/office/powerpoint/2010/main" val="3075306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1</a:t>
            </a:fld>
            <a:endParaRPr lang="ar-IQ"/>
          </a:p>
        </p:txBody>
      </p:sp>
    </p:spTree>
    <p:extLst>
      <p:ext uri="{BB962C8B-B14F-4D97-AF65-F5344CB8AC3E}">
        <p14:creationId xmlns:p14="http://schemas.microsoft.com/office/powerpoint/2010/main" val="223903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55776" y="3244334"/>
            <a:ext cx="3672408" cy="830997"/>
          </a:xfrm>
          <a:prstGeom prst="rect">
            <a:avLst/>
          </a:prstGeom>
        </p:spPr>
        <p:txBody>
          <a:bodyPr wrap="square">
            <a:spAutoFit/>
          </a:bodyPr>
          <a:lstStyle/>
          <a:p>
            <a:r>
              <a:rPr lang="ar-IQ" sz="4800" b="1" dirty="0"/>
              <a:t>المحاضرة الثانية </a:t>
            </a:r>
          </a:p>
        </p:txBody>
      </p:sp>
    </p:spTree>
    <p:extLst>
      <p:ext uri="{BB962C8B-B14F-4D97-AF65-F5344CB8AC3E}">
        <p14:creationId xmlns:p14="http://schemas.microsoft.com/office/powerpoint/2010/main" val="362938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612845"/>
            <a:ext cx="7056784" cy="3970318"/>
          </a:xfrm>
          <a:prstGeom prst="rect">
            <a:avLst/>
          </a:prstGeom>
        </p:spPr>
        <p:txBody>
          <a:bodyPr wrap="square">
            <a:spAutoFit/>
          </a:bodyPr>
          <a:lstStyle/>
          <a:p>
            <a:r>
              <a:rPr lang="ar-IQ" b="1" dirty="0"/>
              <a:t>أبعاد السياسة العامة</a:t>
            </a:r>
          </a:p>
          <a:p>
            <a:r>
              <a:rPr lang="ar-IQ" b="1" dirty="0"/>
              <a:t>إن لكل سياسة عامة أبعاداً تركب وحدتها، فالبعد السياسي أساسي، وهو لا ينفصل على البعد الاجتماعي، لأن السياسة مهما تعقدت فهي موجهة للجمهور وخدمة مصالحه العامة، والبعد المالي والاقتصادي يعد ضرورياً لترى السياسات العامة النور فإن هذه الأبعاد ترتبط فيما بينها لتشكل أبعاد السياسة العامة، وهي على النحو الاتي:-</a:t>
            </a:r>
          </a:p>
          <a:p>
            <a:r>
              <a:rPr lang="ar-IQ" b="1" dirty="0"/>
              <a:t>أ‌- البعد السياسي</a:t>
            </a:r>
          </a:p>
          <a:p>
            <a:r>
              <a:rPr lang="ar-IQ" b="1" dirty="0"/>
              <a:t>يتمثل البعد السياسي في السياسة العامة في كون هذه الأخيرة نتاج قرار إرادة سياسية، سواء أعبرت عن قرار اتخذه فرد أم مجموعة من الأفراد، ويثار هنا نقاش حول موضوع الشرعية، فما الذي يجعل سياسة ما تتوافق مع المعتقدات التي يؤمن بها الشعب ؟ مما يجعل السياسة مقبولة، في حين أن السياسات التي تمس نظم معتقداته تلقى مقاومة ورفض، وهذا ما يهدد فشل مقرري السياسة في تحقيق الأهداف المتوخاة منها والبعد السياسي من الأبعاد الضرورية لفهم كل سياسة عامة ، فهذا البعد هو الذي يعطي معنى للأرقام والإحصائيات، وكذا للوسائل المادية والسيولات المالية المستعملة في كل سياسة عامة.</a:t>
            </a:r>
          </a:p>
          <a:p>
            <a:r>
              <a:rPr lang="ar-IQ" b="1" dirty="0"/>
              <a:t>ب- البعد الاجتماعي</a:t>
            </a:r>
          </a:p>
        </p:txBody>
      </p:sp>
    </p:spTree>
    <p:extLst>
      <p:ext uri="{BB962C8B-B14F-4D97-AF65-F5344CB8AC3E}">
        <p14:creationId xmlns:p14="http://schemas.microsoft.com/office/powerpoint/2010/main" val="419923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305342"/>
            <a:ext cx="5886400" cy="3416320"/>
          </a:xfrm>
          <a:prstGeom prst="rect">
            <a:avLst/>
          </a:prstGeom>
        </p:spPr>
        <p:txBody>
          <a:bodyPr wrap="square">
            <a:spAutoFit/>
          </a:bodyPr>
          <a:lstStyle/>
          <a:p>
            <a:r>
              <a:rPr lang="ar-IQ" b="1" dirty="0"/>
              <a:t>البعد الاجتماعي</a:t>
            </a:r>
          </a:p>
          <a:p>
            <a:r>
              <a:rPr lang="ar-IQ" b="1" dirty="0"/>
              <a:t>  كيفما كانت طبيعة كل سياسة عامة فإن هذه الأخيرة تهدف من بين ما تهدف إليه توزيع الموارد المعبأة في المجتمع، وتكمن هنا الوظيفة التوزيعية للسياسة العامة والبعد الاجتماعي لها.  فالثروة والسلع والخدمات وكل الموارد المادية تشكل نقطة التقاء المصالح بين مجموعة من الفاعلين والفئات الاجتماعية. والسياسة العامة التي تسنها الحكومة باسم الصالح العام تهدف إلى توزيع هذه الموارد على مختلف الشرائح الاجتماعية. مع الإشارة إلى دور مجموعات الضغط سواء كانت كبيرة كالنقابات أو محدودة الأعضاء كمنظمات أرباب العمل. وهذه المجموعات تتقاطع مصالحها، ومن المفروض نظريا أن تقوم الدولة بالتحكيم السياسي بين مختلف هذه المصالح عبر تبني بعضها وتحسين بعضها إلى ظروف أفضل، رغم أن العرف السياسي يؤكد أن الأحزاب السياسية التي</a:t>
            </a:r>
          </a:p>
        </p:txBody>
      </p:sp>
    </p:spTree>
    <p:extLst>
      <p:ext uri="{BB962C8B-B14F-4D97-AF65-F5344CB8AC3E}">
        <p14:creationId xmlns:p14="http://schemas.microsoft.com/office/powerpoint/2010/main" val="251809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166843"/>
            <a:ext cx="5886400" cy="3693319"/>
          </a:xfrm>
          <a:prstGeom prst="rect">
            <a:avLst/>
          </a:prstGeom>
        </p:spPr>
        <p:txBody>
          <a:bodyPr wrap="square">
            <a:spAutoFit/>
          </a:bodyPr>
          <a:lstStyle/>
          <a:p>
            <a:r>
              <a:rPr lang="ar-IQ" b="1" dirty="0"/>
              <a:t>البعد الاقتصادي والمالي</a:t>
            </a:r>
          </a:p>
          <a:p>
            <a:r>
              <a:rPr lang="ar-IQ" b="1" dirty="0"/>
              <a:t>إن المال هو الوقود الحقيقي لكل سياسة عامة، فالتنفيذ المادي لكل سياسة عامة يتوقف على ما يرصد من موارد مالية تهدف إلى إنجاح وتنفيذ هذه السياسة، وكثيرا ما تبرر الحكومات عجزها عن مواجهة المشاكل التي تعترض تطبيق برامجها بنقص الاعتمادات المالية، ومن ثم عدم توفرها على الوسائل التي توصل إلى تحقيق أهدافها. إلا أن الحكومة "تأخذ مواردها من المجتمع بمختلف أنظمة التضريب وتعود مرة أخرى لتوزيعها بتنفيذ مختلف السياسات العامة القطاعية التي تشرف عليها، فإن البعد المالي يرتبط بسياسة تعبئة الموارد التي تتبعها الحكومة والأجهزة العامة التابعة لها . وكل سياسة عامة لا تتوفر الوسائل المالية والاقتصادية لإنجاحها تعد سياسة من دون مفعول يذكر، ويعبر عن ضعف الإرادة السياسية للحكومة. وتوفير الموارد المالية لبعض البرامج الحكومية بشكل مستمر أو استثنائي يترجم الاهتمام الحكومي بالقطاع المستهدف الذي توليه الحكومة العناية المطلوبة  .</a:t>
            </a:r>
          </a:p>
        </p:txBody>
      </p:sp>
    </p:spTree>
    <p:extLst>
      <p:ext uri="{BB962C8B-B14F-4D97-AF65-F5344CB8AC3E}">
        <p14:creationId xmlns:p14="http://schemas.microsoft.com/office/powerpoint/2010/main" val="1672740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335846"/>
            <a:ext cx="6984776" cy="4247317"/>
          </a:xfrm>
          <a:prstGeom prst="rect">
            <a:avLst/>
          </a:prstGeom>
        </p:spPr>
        <p:txBody>
          <a:bodyPr wrap="square">
            <a:spAutoFit/>
          </a:bodyPr>
          <a:lstStyle/>
          <a:p>
            <a:r>
              <a:rPr lang="ar-IQ" b="1" dirty="0"/>
              <a:t>إن أي بناء أو تحليل للسياسات العامة لابد ان ينظر الى هذه الأبعاد الثلاثة بعين الاعتبار، فالسياسي والاجتماعي والمالي ما هو إلا ترجمة متوازية للسياسة العامة التي يحددها جيمس أندرسون في "منهج عمل قصدي أو هادف يتبعه فاعل أو أكثر في التعامل مع مشكلة ما </a:t>
            </a:r>
          </a:p>
          <a:p>
            <a:r>
              <a:rPr lang="ar-IQ" b="1" dirty="0"/>
              <a:t>5- صانعوا السياسة العامة</a:t>
            </a:r>
          </a:p>
          <a:p>
            <a:r>
              <a:rPr lang="ar-IQ" b="1" dirty="0"/>
              <a:t> الحكومه :-       </a:t>
            </a:r>
            <a:r>
              <a:rPr lang="en-US" b="1" dirty="0"/>
              <a:t>Government </a:t>
            </a:r>
          </a:p>
          <a:p>
            <a:r>
              <a:rPr lang="en-US" b="1" dirty="0"/>
              <a:t>   </a:t>
            </a:r>
            <a:r>
              <a:rPr lang="ar-IQ" b="1" dirty="0"/>
              <a:t>الحكومة هي في سفينة الدولة بمثابة الربان وفي جسمها بمثابة الروح ، فهي تدير شؤؤن الدوله العامه وتنظر في حاجات الشعب وتطلعاته، وتعمل على تحقيقها ،وهي اكثر المعاني شيوعاً، والحكومة بمعنى السلطة التنفيذية كونها اكثر اتصالاً واحتكاكاً بالشعب لكي تحقق الواقع المادي الملموس لكل من القانون والاحكام القضائية، وقد اطلق (جان جاك روسو) هذا المعنى على الحكومه كونه يرى أن السيادة الشعبية تنحصر وظيفتها في سن القوانين عن طريق البرلمان فقط، اما الحكم والتنفيذ وادارة شؤون الدولة فهو من اختصاص السلطة التنفيذية فهي الحكومة الحقيقية التي تعود الافراد اطلاق مصطلح الحكومة عليها </a:t>
            </a:r>
            <a:r>
              <a:rPr lang="ar-IQ" b="1" dirty="0" smtClean="0"/>
              <a:t>وهي </a:t>
            </a:r>
            <a:r>
              <a:rPr lang="ar-IQ" b="1" dirty="0"/>
              <a:t>اللاعب المركزي والرئيس في صنع السياسة العامه، الى جانب الجهات الاخرى المساهمة في صنع السياسات العامة وهي (السلطة التشريعية، والاجهزة الادارية، والقضاء، وجماعات الضغط، والاحزاب، والراي العام</a:t>
            </a:r>
          </a:p>
        </p:txBody>
      </p:sp>
    </p:spTree>
    <p:extLst>
      <p:ext uri="{BB962C8B-B14F-4D97-AF65-F5344CB8AC3E}">
        <p14:creationId xmlns:p14="http://schemas.microsoft.com/office/powerpoint/2010/main" val="1638528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720840"/>
            <a:ext cx="6030416" cy="2862322"/>
          </a:xfrm>
          <a:prstGeom prst="rect">
            <a:avLst/>
          </a:prstGeom>
        </p:spPr>
        <p:txBody>
          <a:bodyPr wrap="square">
            <a:spAutoFit/>
          </a:bodyPr>
          <a:lstStyle/>
          <a:p>
            <a:r>
              <a:rPr lang="ar-IQ" sz="2000" b="1" dirty="0"/>
              <a:t>وللحكومة الدور المهم في سن القوانين واللوائح ومحاولة تطبيقها، وتقديم الخدمات العامة للمواطنين، وكذلك تحث الحكومات على المنافسة لكي تبقى هي الافضل، وتعمل الحكومة جاهدة لكي تحقق الاستقرار الاقتصادي وحل الازمات، وعلى الحكومة عند وضع السياسات العامة ان تراعي الظروف البيئية التي تحيط بها ،كونها تحدد وتقيد متخذي القرار والمتمثلة بالعديد من العوامل الخارجية والداخلية منها العوامل الاقتصادية والاجتماعية والمواقع الجغرافية والبيئة الثقافية والتي تعد اهم العوامل المؤثرة في رسم السياسات العامة كونها تعكس ثقافات المجتمع وقيمه ومعتقداته والتي تنظم العلاقة بين المواطن والحكومة</a:t>
            </a:r>
            <a:r>
              <a:rPr lang="ar-IQ" sz="2000" b="1" dirty="0" smtClean="0"/>
              <a:t>.</a:t>
            </a:r>
            <a:endParaRPr lang="ar-IQ" sz="2000" b="1" dirty="0"/>
          </a:p>
        </p:txBody>
      </p:sp>
    </p:spTree>
    <p:extLst>
      <p:ext uri="{BB962C8B-B14F-4D97-AF65-F5344CB8AC3E}">
        <p14:creationId xmlns:p14="http://schemas.microsoft.com/office/powerpoint/2010/main" val="120311590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714</Words>
  <Application>Microsoft Office PowerPoint</Application>
  <PresentationFormat>عرض على الشاشة (3:4)‏</PresentationFormat>
  <Paragraphs>16</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Windows User</cp:lastModifiedBy>
  <cp:revision>7</cp:revision>
  <dcterms:created xsi:type="dcterms:W3CDTF">2019-12-21T09:25:40Z</dcterms:created>
  <dcterms:modified xsi:type="dcterms:W3CDTF">2019-12-23T06:59:59Z</dcterms:modified>
</cp:coreProperties>
</file>